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8" r:id="rId2"/>
    <p:sldId id="269"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85" r:id="rId19"/>
    <p:sldId id="287" r:id="rId20"/>
    <p:sldId id="288" r:id="rId21"/>
    <p:sldId id="289" r:id="rId22"/>
    <p:sldId id="286" r:id="rId23"/>
    <p:sldId id="265" r:id="rId24"/>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12" autoAdjust="0"/>
    <p:restoredTop sz="94660"/>
  </p:normalViewPr>
  <p:slideViewPr>
    <p:cSldViewPr>
      <p:cViewPr varScale="1">
        <p:scale>
          <a:sx n="78" d="100"/>
          <a:sy n="78" d="100"/>
        </p:scale>
        <p:origin x="1613" y="43"/>
      </p:cViewPr>
      <p:guideLst>
        <p:guide orient="horz" pos="2160"/>
        <p:guide pos="281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t>9/1/2024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t>9/1/2024</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t>9/1/2024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lstStyle>
            <a:lvl1pPr>
              <a:defRPr sz="1200" b="1">
                <a:solidFill>
                  <a:srgbClr val="0070C0"/>
                </a:solidFill>
                <a:latin typeface="Times New Roman" panose="02020603050405020304" pitchFamily="18" charset="0"/>
                <a:cs typeface="Times New Roman" panose="02020603050405020304" pitchFamily="18" charset="0"/>
              </a:defRPr>
            </a:lvl1pPr>
          </a:lstStyle>
          <a:p>
            <a:fld id="{1D5BB0C6-8FC1-47C0-B737-D54E21B5B868}" type="datetimeFigureOut">
              <a:rPr lang="en-US" smtClean="0"/>
              <a:t>9/1/2024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lstStyle>
            <a:lvl1pPr algn="ctr">
              <a:defRPr sz="1200" b="1">
                <a:solidFill>
                  <a:srgbClr val="0070C0"/>
                </a:solidFill>
                <a:latin typeface="Times New Roman" panose="02020603050405020304" pitchFamily="18" charset="0"/>
                <a:ea typeface="MS PGothic" charset="-128"/>
                <a:cs typeface="Times New Roman" panose="02020603050405020304"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a:defRPr sz="1200" b="1">
                <a:solidFill>
                  <a:srgbClr val="0070C0"/>
                </a:solidFill>
                <a:latin typeface="Times New Roman" panose="02020603050405020304" pitchFamily="18" charset="0"/>
                <a:cs typeface="Times New Roman" panose="02020603050405020304" pitchFamily="18" charset="0"/>
              </a:defRPr>
            </a:lvl1pPr>
          </a:lstStyle>
          <a:p>
            <a:fld id="{0F8887D6-2A35-42AC-99C1-5E14D32EE4CF}" type="slidenum">
              <a:rPr lang="en-US" smtClean="0"/>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ln>
          <a:effectLst/>
          <a:scene3d>
            <a:camera prst="orthographicFront"/>
            <a:lightRig rig="threePt" dir="t"/>
          </a:scene3d>
          <a:sp3d>
            <a:bevelB/>
          </a:sp3d>
        </p:spPr>
        <p:txBody>
          <a:bodyPr wrap="none" anchor="ctr"/>
          <a:lstStyle/>
          <a:p>
            <a:pPr>
              <a:defRPr/>
            </a:pPr>
            <a:endParaRPr lang="en-US">
              <a:latin typeface="Calibri" pitchFamily="34" charset="0"/>
              <a:ea typeface="MS PGothic"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pitchFamily="34" charset="0"/>
          <a:ea typeface="MS PGothic"/>
          <a:cs typeface="MS PGothic"/>
        </a:defRPr>
      </a:lvl2pPr>
      <a:lvl3pPr algn="ctr" rtl="0" eaLnBrk="1" fontAlgn="base" hangingPunct="1">
        <a:spcBef>
          <a:spcPct val="0"/>
        </a:spcBef>
        <a:spcAft>
          <a:spcPct val="0"/>
        </a:spcAft>
        <a:defRPr sz="3000">
          <a:solidFill>
            <a:schemeClr val="tx1"/>
          </a:solidFill>
          <a:latin typeface="Calibri" pitchFamily="34" charset="0"/>
          <a:ea typeface="MS PGothic"/>
          <a:cs typeface="MS PGothic"/>
        </a:defRPr>
      </a:lvl3pPr>
      <a:lvl4pPr algn="ctr" rtl="0" eaLnBrk="1" fontAlgn="base" hangingPunct="1">
        <a:spcBef>
          <a:spcPct val="0"/>
        </a:spcBef>
        <a:spcAft>
          <a:spcPct val="0"/>
        </a:spcAft>
        <a:defRPr sz="3000">
          <a:solidFill>
            <a:schemeClr val="tx1"/>
          </a:solidFill>
          <a:latin typeface="Calibri" pitchFamily="34" charset="0"/>
          <a:ea typeface="MS PGothic"/>
          <a:cs typeface="MS PGothic"/>
        </a:defRPr>
      </a:lvl4pPr>
      <a:lvl5pPr algn="ctr" rtl="0" eaLnBrk="1" fontAlgn="base" hangingPunct="1">
        <a:spcBef>
          <a:spcPct val="0"/>
        </a:spcBef>
        <a:spcAft>
          <a:spcPct val="0"/>
        </a:spcAft>
        <a:defRPr sz="3000">
          <a:solidFill>
            <a:schemeClr val="tx1"/>
          </a:solidFill>
          <a:latin typeface="Calibri" pitchFamily="34" charset="0"/>
          <a:ea typeface="MS PGothic"/>
          <a:cs typeface="MS PGothic"/>
        </a:defRPr>
      </a:lvl5pPr>
      <a:lvl6pPr marL="457200" algn="ctr" rtl="0" eaLnBrk="1" fontAlgn="base" hangingPunct="1">
        <a:spcBef>
          <a:spcPct val="0"/>
        </a:spcBef>
        <a:spcAft>
          <a:spcPct val="0"/>
        </a:spcAft>
        <a:defRPr sz="3000">
          <a:solidFill>
            <a:schemeClr val="tx1"/>
          </a:solidFill>
          <a:latin typeface="Calibri" pitchFamily="34" charset="0"/>
          <a:ea typeface="MS PGothic" charset="-128"/>
        </a:defRPr>
      </a:lvl6pPr>
      <a:lvl7pPr marL="914400" algn="ctr" rtl="0" eaLnBrk="1" fontAlgn="base" hangingPunct="1">
        <a:spcBef>
          <a:spcPct val="0"/>
        </a:spcBef>
        <a:spcAft>
          <a:spcPct val="0"/>
        </a:spcAft>
        <a:defRPr sz="3000">
          <a:solidFill>
            <a:schemeClr val="tx1"/>
          </a:solidFill>
          <a:latin typeface="Calibri" pitchFamily="34" charset="0"/>
          <a:ea typeface="MS PGothic" charset="-128"/>
        </a:defRPr>
      </a:lvl7pPr>
      <a:lvl8pPr marL="1371600" algn="ctr" rtl="0" eaLnBrk="1" fontAlgn="base" hangingPunct="1">
        <a:spcBef>
          <a:spcPct val="0"/>
        </a:spcBef>
        <a:spcAft>
          <a:spcPct val="0"/>
        </a:spcAft>
        <a:defRPr sz="3000">
          <a:solidFill>
            <a:schemeClr val="tx1"/>
          </a:solidFill>
          <a:latin typeface="Calibri" pitchFamily="34" charset="0"/>
          <a:ea typeface="MS PGothic" charset="-128"/>
        </a:defRPr>
      </a:lvl8pPr>
      <a:lvl9pPr marL="1828800" algn="ctr" rtl="0" eaLnBrk="1" fontAlgn="base" hangingPunct="1">
        <a:spcBef>
          <a:spcPct val="0"/>
        </a:spcBef>
        <a:spcAft>
          <a:spcPct val="0"/>
        </a:spcAft>
        <a:defRPr sz="3000">
          <a:solidFill>
            <a:schemeClr val="tx1"/>
          </a:solidFill>
          <a:latin typeface="Calibri" pitchFamily="34" charset="0"/>
          <a:ea typeface="MS PGothic" charset="-128"/>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2023-219B-BB4B-78C2-D6E4060CD5AF}"/>
              </a:ext>
            </a:extLst>
          </p:cNvPr>
          <p:cNvSpPr txBox="1">
            <a:spLocks/>
          </p:cNvSpPr>
          <p:nvPr/>
        </p:nvSpPr>
        <p:spPr>
          <a:xfrm>
            <a:off x="179512" y="854775"/>
            <a:ext cx="7956460" cy="1936955"/>
          </a:xfrm>
          <a:prstGeom prst="rect">
            <a:avLst/>
          </a:prstGeom>
        </p:spPr>
        <p:txBody>
          <a:bodyPr>
            <a:normAutofit/>
          </a:bodyPr>
          <a:lst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pitchFamily="34" charset="0"/>
                <a:ea typeface="MS PGothic"/>
                <a:cs typeface="MS PGothic"/>
              </a:defRPr>
            </a:lvl2pPr>
            <a:lvl3pPr algn="ctr" rtl="0" eaLnBrk="1" fontAlgn="base" hangingPunct="1">
              <a:spcBef>
                <a:spcPct val="0"/>
              </a:spcBef>
              <a:spcAft>
                <a:spcPct val="0"/>
              </a:spcAft>
              <a:defRPr sz="3000">
                <a:solidFill>
                  <a:schemeClr val="tx1"/>
                </a:solidFill>
                <a:latin typeface="Calibri" pitchFamily="34" charset="0"/>
                <a:ea typeface="MS PGothic"/>
                <a:cs typeface="MS PGothic"/>
              </a:defRPr>
            </a:lvl3pPr>
            <a:lvl4pPr algn="ctr" rtl="0" eaLnBrk="1" fontAlgn="base" hangingPunct="1">
              <a:spcBef>
                <a:spcPct val="0"/>
              </a:spcBef>
              <a:spcAft>
                <a:spcPct val="0"/>
              </a:spcAft>
              <a:defRPr sz="3000">
                <a:solidFill>
                  <a:schemeClr val="tx1"/>
                </a:solidFill>
                <a:latin typeface="Calibri" pitchFamily="34" charset="0"/>
                <a:ea typeface="MS PGothic"/>
                <a:cs typeface="MS PGothic"/>
              </a:defRPr>
            </a:lvl4pPr>
            <a:lvl5pPr algn="ctr" rtl="0" eaLnBrk="1" fontAlgn="base" hangingPunct="1">
              <a:spcBef>
                <a:spcPct val="0"/>
              </a:spcBef>
              <a:spcAft>
                <a:spcPct val="0"/>
              </a:spcAft>
              <a:defRPr sz="3000">
                <a:solidFill>
                  <a:schemeClr val="tx1"/>
                </a:solidFill>
                <a:latin typeface="Calibri" pitchFamily="34" charset="0"/>
                <a:ea typeface="MS PGothic"/>
                <a:cs typeface="MS PGothic"/>
              </a:defRPr>
            </a:lvl5pPr>
            <a:lvl6pPr marL="457200" algn="ctr" rtl="0" eaLnBrk="1" fontAlgn="base" hangingPunct="1">
              <a:spcBef>
                <a:spcPct val="0"/>
              </a:spcBef>
              <a:spcAft>
                <a:spcPct val="0"/>
              </a:spcAft>
              <a:defRPr sz="3000">
                <a:solidFill>
                  <a:schemeClr val="tx1"/>
                </a:solidFill>
                <a:latin typeface="Calibri" pitchFamily="34" charset="0"/>
                <a:ea typeface="MS PGothic" charset="-128"/>
              </a:defRPr>
            </a:lvl6pPr>
            <a:lvl7pPr marL="914400" algn="ctr" rtl="0" eaLnBrk="1" fontAlgn="base" hangingPunct="1">
              <a:spcBef>
                <a:spcPct val="0"/>
              </a:spcBef>
              <a:spcAft>
                <a:spcPct val="0"/>
              </a:spcAft>
              <a:defRPr sz="3000">
                <a:solidFill>
                  <a:schemeClr val="tx1"/>
                </a:solidFill>
                <a:latin typeface="Calibri" pitchFamily="34" charset="0"/>
                <a:ea typeface="MS PGothic" charset="-128"/>
              </a:defRPr>
            </a:lvl7pPr>
            <a:lvl8pPr marL="1371600" algn="ctr" rtl="0" eaLnBrk="1" fontAlgn="base" hangingPunct="1">
              <a:spcBef>
                <a:spcPct val="0"/>
              </a:spcBef>
              <a:spcAft>
                <a:spcPct val="0"/>
              </a:spcAft>
              <a:defRPr sz="3000">
                <a:solidFill>
                  <a:schemeClr val="tx1"/>
                </a:solidFill>
                <a:latin typeface="Calibri" pitchFamily="34" charset="0"/>
                <a:ea typeface="MS PGothic" charset="-128"/>
              </a:defRPr>
            </a:lvl8pPr>
            <a:lvl9pPr marL="1828800" algn="ctr" rtl="0" eaLnBrk="1" fontAlgn="base" hangingPunct="1">
              <a:spcBef>
                <a:spcPct val="0"/>
              </a:spcBef>
              <a:spcAft>
                <a:spcPct val="0"/>
              </a:spcAft>
              <a:defRPr sz="3000">
                <a:solidFill>
                  <a:schemeClr val="tx1"/>
                </a:solidFill>
                <a:latin typeface="Calibri" pitchFamily="34" charset="0"/>
                <a:ea typeface="MS PGothic" charset="-128"/>
              </a:defRPr>
            </a:lvl9pPr>
          </a:lstStyle>
          <a:p>
            <a:pPr indent="457200" eaLnBrk="0" hangingPunct="0"/>
            <a:r>
              <a:rPr lang="en-US" altLang="en-US" sz="2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Front End Engineering-II</a:t>
            </a:r>
            <a:endParaRPr lang="en-US" altLang="en-US" sz="2400" b="1" dirty="0">
              <a:solidFill>
                <a:srgbClr val="4F81BD"/>
              </a:solidFill>
              <a:latin typeface="Cambria" panose="02040503050406030204" pitchFamily="18" charset="0"/>
              <a:ea typeface="Times New Roman" panose="02020603050405020304" pitchFamily="18" charset="0"/>
              <a:cs typeface="Times New Roman" panose="02020603050405020304" pitchFamily="18" charset="0"/>
            </a:endParaRPr>
          </a:p>
          <a:p>
            <a:pPr indent="457200" eaLnBrk="0" hangingPunct="0"/>
            <a:r>
              <a:rPr lang="en-US" altLang="en-US" sz="2400" dirty="0">
                <a:latin typeface="Times New Roman" panose="02020603050405020304" pitchFamily="18" charset="0"/>
                <a:ea typeface="Calibri" panose="020F0502020204030204" pitchFamily="34" charset="0"/>
                <a:cs typeface="Times New Roman" panose="02020603050405020304" pitchFamily="18" charset="0"/>
              </a:rPr>
              <a:t>Project Report</a:t>
            </a:r>
          </a:p>
          <a:p>
            <a:pPr indent="457200" eaLnBrk="0" hangingPunct="0"/>
            <a:r>
              <a:rPr lang="en-US" altLang="en-US" sz="2400" dirty="0">
                <a:latin typeface="Times New Roman" panose="02020603050405020304" pitchFamily="18" charset="0"/>
                <a:ea typeface="Calibri" panose="020F0502020204030204" pitchFamily="34" charset="0"/>
                <a:cs typeface="Times New Roman" panose="02020603050405020304" pitchFamily="18" charset="0"/>
              </a:rPr>
              <a:t>Semester-III (Batch-2023)</a:t>
            </a:r>
            <a:br>
              <a:rPr lang="en-US" altLang="en-US" sz="2400" b="1" dirty="0">
                <a:solidFill>
                  <a:srgbClr val="4F81BD"/>
                </a:solidFill>
                <a:latin typeface="Cambria" panose="02040503050406030204" pitchFamily="18" charset="0"/>
                <a:ea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ea typeface="Calibri" panose="020F0502020204030204" pitchFamily="34" charset="0"/>
                <a:cs typeface="Times New Roman" panose="02020603050405020304" pitchFamily="18" charset="0"/>
              </a:rPr>
              <a:t>  </a:t>
            </a:r>
            <a:br>
              <a:rPr lang="en-US" altLang="en-US" sz="2400" dirty="0"/>
            </a:br>
            <a:r>
              <a:rPr lang="en-US" altLang="en-US" sz="2400" dirty="0"/>
              <a:t>    </a:t>
            </a:r>
            <a:r>
              <a:rPr lang="en-US" altLang="en-US" sz="2400" dirty="0">
                <a:latin typeface="Times New Roman" panose="02020603050405020304" pitchFamily="18" charset="0"/>
                <a:ea typeface="Calibri" panose="020F0502020204030204" pitchFamily="34" charset="0"/>
                <a:cs typeface="Times New Roman" panose="02020603050405020304" pitchFamily="18" charset="0"/>
              </a:rPr>
              <a:t>Gaming Mania</a:t>
            </a:r>
            <a:endParaRPr lang="en-US" sz="2400" dirty="0">
              <a:latin typeface="Times New Roman"/>
            </a:endParaRPr>
          </a:p>
        </p:txBody>
      </p:sp>
      <p:sp>
        <p:nvSpPr>
          <p:cNvPr id="3" name="Subtitle 2">
            <a:extLst>
              <a:ext uri="{FF2B5EF4-FFF2-40B4-BE49-F238E27FC236}">
                <a16:creationId xmlns:a16="http://schemas.microsoft.com/office/drawing/2014/main" id="{A30604B2-F2BE-FDF3-D1A4-99B9878BF5F5}"/>
              </a:ext>
            </a:extLst>
          </p:cNvPr>
          <p:cNvSpPr txBox="1">
            <a:spLocks/>
          </p:cNvSpPr>
          <p:nvPr/>
        </p:nvSpPr>
        <p:spPr>
          <a:xfrm>
            <a:off x="76200" y="4077072"/>
            <a:ext cx="8923868" cy="2493060"/>
          </a:xfrm>
          <a:prstGeom prst="rect">
            <a:avLst/>
          </a:prstGeom>
        </p:spPr>
        <p:txBody>
          <a:bodyPr>
            <a:noAutofit/>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eaLnBrk="0" hangingPunct="0">
              <a:spcBef>
                <a:spcPct val="0"/>
              </a:spcBef>
              <a:buFontTx/>
              <a:buNone/>
            </a:pPr>
            <a:r>
              <a:rPr lang="en-US" altLang="en-US" sz="1500" b="1" dirty="0">
                <a:latin typeface="Times New Roman" panose="02020603050405020304" pitchFamily="18" charset="0"/>
                <a:ea typeface="Calibri" panose="020F0502020204030204" pitchFamily="34" charset="0"/>
                <a:cs typeface="Times New Roman" panose="02020603050405020304" pitchFamily="18" charset="0"/>
              </a:rPr>
              <a:t>              Supervised By:                                                                                   Submitted By:</a:t>
            </a:r>
          </a:p>
          <a:p>
            <a:pPr marL="0" indent="0" eaLnBrk="0" hangingPunct="0">
              <a:spcBef>
                <a:spcPct val="0"/>
              </a:spcBef>
              <a:buFontTx/>
              <a:buNone/>
            </a:pP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1500" dirty="0" err="1">
                <a:latin typeface="Times New Roman" panose="02020603050405020304" pitchFamily="18" charset="0"/>
                <a:ea typeface="Calibri" panose="020F0502020204030204" pitchFamily="34" charset="0"/>
                <a:cs typeface="Times New Roman" panose="02020603050405020304" pitchFamily="18" charset="0"/>
              </a:rPr>
              <a:t>Thirupathy</a:t>
            </a: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M</a:t>
            </a:r>
            <a:r>
              <a:rPr lang="en-US" altLang="en-US" sz="1500" b="1"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Aman Kumar (2310991770)</a:t>
            </a:r>
          </a:p>
          <a:p>
            <a:pPr marL="0" indent="0" eaLnBrk="0" hangingPunct="0">
              <a:spcBef>
                <a:spcPct val="0"/>
              </a:spcBef>
              <a:buFontTx/>
              <a:buNone/>
            </a:pP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Anshul </a:t>
            </a:r>
            <a:r>
              <a:rPr lang="en-US" altLang="en-US" sz="1500" dirty="0" err="1">
                <a:latin typeface="Times New Roman" panose="02020603050405020304" pitchFamily="18" charset="0"/>
                <a:ea typeface="Calibri" panose="020F0502020204030204" pitchFamily="34" charset="0"/>
                <a:cs typeface="Times New Roman" panose="02020603050405020304" pitchFamily="18" charset="0"/>
              </a:rPr>
              <a:t>Phondni</a:t>
            </a: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(2310991781)</a:t>
            </a:r>
          </a:p>
          <a:p>
            <a:pPr marL="0" indent="0" eaLnBrk="0" hangingPunct="0">
              <a:spcBef>
                <a:spcPct val="0"/>
              </a:spcBef>
              <a:buFontTx/>
              <a:buNone/>
            </a:pP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1500" dirty="0" err="1">
                <a:latin typeface="Times New Roman" panose="02020603050405020304" pitchFamily="18" charset="0"/>
                <a:ea typeface="Calibri" panose="020F0502020204030204" pitchFamily="34" charset="0"/>
                <a:cs typeface="Times New Roman" panose="02020603050405020304" pitchFamily="18" charset="0"/>
              </a:rPr>
              <a:t>Ashpreet</a:t>
            </a: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Singh (2310991799)</a:t>
            </a:r>
          </a:p>
          <a:p>
            <a:pPr marL="0" indent="0" eaLnBrk="0" hangingPunct="0">
              <a:spcBef>
                <a:spcPct val="0"/>
              </a:spcBef>
              <a:buFontTx/>
              <a:buNone/>
            </a:pPr>
            <a:r>
              <a:rPr lang="en-US" altLang="en-US" sz="1500" dirty="0">
                <a:latin typeface="Times New Roman" panose="02020603050405020304" pitchFamily="18" charset="0"/>
                <a:ea typeface="Calibri" panose="020F0502020204030204" pitchFamily="34" charset="0"/>
                <a:cs typeface="Times New Roman" panose="02020603050405020304" pitchFamily="18" charset="0"/>
              </a:rPr>
              <a:t>                                                                                                                           Bhupesh Yadav (2310991807) </a:t>
            </a:r>
            <a:endParaRPr lang="en-US" altLang="en-US" sz="1500" b="1"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0" indent="0" eaLnBrk="0" hangingPunct="0">
              <a:spcBef>
                <a:spcPct val="0"/>
              </a:spcBef>
              <a:buFontTx/>
              <a:buNone/>
            </a:pPr>
            <a:endParaRPr lang="en-US" altLang="en-US" sz="1500" b="1"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0" indent="0" eaLnBrk="0" hangingPunct="0">
              <a:spcBef>
                <a:spcPct val="0"/>
              </a:spcBef>
              <a:buFontTx/>
              <a:buNone/>
            </a:pPr>
            <a:endParaRPr lang="en-US" altLang="en-US" sz="15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0" indent="0" eaLnBrk="0" hangingPunct="0">
              <a:spcBef>
                <a:spcPct val="0"/>
              </a:spcBef>
              <a:buFontTx/>
              <a:buNone/>
            </a:pPr>
            <a:endParaRPr lang="en-US" altLang="en-US" sz="15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0" indent="0" algn="ctr" eaLnBrk="0" hangingPunct="0">
              <a:spcBef>
                <a:spcPct val="0"/>
              </a:spcBef>
              <a:buFontTx/>
              <a:buNone/>
            </a:pPr>
            <a:r>
              <a:rPr lang="en-US" altLang="en-US" sz="15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Department of Computer Science and Engineering</a:t>
            </a:r>
            <a:endParaRPr lang="en-US" altLang="en-US" sz="1500" b="1" dirty="0">
              <a:solidFill>
                <a:srgbClr val="4F81BD"/>
              </a:solid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lgn="ctr" eaLnBrk="0" hangingPunct="0">
              <a:spcBef>
                <a:spcPct val="0"/>
              </a:spcBef>
              <a:buFontTx/>
              <a:buNone/>
            </a:pPr>
            <a:r>
              <a:rPr lang="en-US" altLang="en-US" sz="15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altLang="en-US" sz="15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Chitkara</a:t>
            </a:r>
            <a:r>
              <a:rPr lang="en-US" altLang="en-US" sz="15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University Institute of Engineering &amp; Technology, </a:t>
            </a:r>
            <a:endParaRPr lang="en-US" altLang="en-US" sz="1500" b="1" dirty="0">
              <a:solidFill>
                <a:srgbClr val="4F81BD"/>
              </a:solidFill>
              <a:latin typeface="Cambria" panose="02040503050406030204" pitchFamily="18" charset="0"/>
              <a:ea typeface="Times New Roman" panose="02020603050405020304" pitchFamily="18" charset="0"/>
              <a:cs typeface="Times New Roman" panose="02020603050405020304" pitchFamily="18" charset="0"/>
            </a:endParaRPr>
          </a:p>
          <a:p>
            <a:pPr marL="0" indent="0" algn="ctr" eaLnBrk="0" hangingPunct="0">
              <a:spcBef>
                <a:spcPct val="0"/>
              </a:spcBef>
              <a:buFontTx/>
              <a:buNone/>
            </a:pPr>
            <a:r>
              <a:rPr lang="en-US" altLang="en-US" sz="15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altLang="en-US" sz="15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Chitkara</a:t>
            </a:r>
            <a:r>
              <a:rPr lang="en-US" altLang="en-US" sz="15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University, Punjab</a:t>
            </a:r>
            <a:endParaRPr lang="en-US" altLang="en-US" sz="1500" b="1" dirty="0">
              <a:solidFill>
                <a:srgbClr val="4F81BD"/>
              </a:solidFill>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5" name="image1.png" descr="A red and white sign&#10;&#10;Description automatically generated with low confidence">
            <a:extLst>
              <a:ext uri="{FF2B5EF4-FFF2-40B4-BE49-F238E27FC236}">
                <a16:creationId xmlns:a16="http://schemas.microsoft.com/office/drawing/2014/main" id="{AC74F52D-88EA-96B3-BE8F-972622CFA8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1972"/>
          <a:stretch>
            <a:fillRect/>
          </a:stretch>
        </p:blipFill>
        <p:spPr bwMode="auto">
          <a:xfrm>
            <a:off x="2795873" y="2548158"/>
            <a:ext cx="3552254" cy="15289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US" dirty="0">
                <a:latin typeface="Times New Roman"/>
              </a:rPr>
              <a:t>Requirements: Hardware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Devices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Desktop, laptop, tablet, or smartphone with a modern web browser.</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Internet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Stable internet connection for smooth gameplay.</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Display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Minimum screen resolution of 1024x768 pixels.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Input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Keyboard and mouse (for desktops/laptops) or touchscreen (for mobile devices </a:t>
            </a:r>
          </a:p>
          <a:p>
            <a:pPr marL="342900" indent="-342900" algn="just">
              <a:buFont typeface="Arial" panose="020B0604020202020204" pitchFamily="34" charset="0"/>
              <a:buChar char="•"/>
            </a:pPr>
            <a:endParaRPr lang="en-US" sz="2400" dirty="0"/>
          </a:p>
        </p:txBody>
      </p:sp>
    </p:spTree>
    <p:extLst>
      <p:ext uri="{BB962C8B-B14F-4D97-AF65-F5344CB8AC3E}">
        <p14:creationId xmlns:p14="http://schemas.microsoft.com/office/powerpoint/2010/main" val="2945321148"/>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US" dirty="0">
                <a:latin typeface="Times New Roman"/>
              </a:rPr>
              <a:t>Modules</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just"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Home Page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Central hub with navigation options and a play games button.</a:t>
            </a:r>
          </a:p>
          <a:p>
            <a:pPr marR="0" lvl="0" algn="just" defTabSz="914400" rtl="0" eaLnBrk="0" fontAlgn="base" latinLnBrk="0" hangingPunct="0">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indent="-342900" algn="just" defTabSz="914400" eaLnBrk="0" fontAlgn="base" hangingPunct="0">
              <a:spcBef>
                <a:spcPct val="0"/>
              </a:spcBef>
              <a:spcAft>
                <a:spcPct val="0"/>
              </a:spcAft>
              <a:buFont typeface="Arial" panose="020B0604020202020204" pitchFamily="34" charset="0"/>
              <a:buChar char="•"/>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Game Selection Page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Allows users to choose a game to play.</a:t>
            </a:r>
          </a:p>
          <a:p>
            <a:pPr algn="just" defTabSz="914400" eaLnBrk="0" fontAlgn="base" hangingPunct="0">
              <a:spcBef>
                <a:spcPct val="0"/>
              </a:spcBef>
              <a:spcAft>
                <a:spcPct val="0"/>
              </a:spcAf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Level Selection Page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users to select difficulty levels for games.</a:t>
            </a:r>
          </a:p>
          <a:p>
            <a:pPr marR="0" lvl="0" algn="just" defTabSz="914400" rtl="0" eaLnBrk="0" fontAlgn="base" latinLnBrk="0" hangingPunct="0">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Game Pages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Individual pages for each game with specific features. </a:t>
            </a:r>
          </a:p>
        </p:txBody>
      </p:sp>
    </p:spTree>
    <p:extLst>
      <p:ext uri="{BB962C8B-B14F-4D97-AF65-F5344CB8AC3E}">
        <p14:creationId xmlns:p14="http://schemas.microsoft.com/office/powerpoint/2010/main" val="2110294489"/>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US" dirty="0">
                <a:latin typeface="Times New Roman"/>
              </a:rPr>
              <a:t>Modules: Home Page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Navigation Bar</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Positioned at the top with links to Feedback, Login, About Us, and Sign-Up pages for easy access.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Play Games Button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Central, prominent button that directs users to the Game Selection Page.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Animations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Engaging visual effects and animations to enhance user experience and draw attention. </a:t>
            </a:r>
          </a:p>
        </p:txBody>
      </p:sp>
    </p:spTree>
    <p:extLst>
      <p:ext uri="{BB962C8B-B14F-4D97-AF65-F5344CB8AC3E}">
        <p14:creationId xmlns:p14="http://schemas.microsoft.com/office/powerpoint/2010/main" val="1623516707"/>
      </p:ext>
    </p:extLst>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Modules: Game Selection Page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Game Options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Showcases various games with eye-catching icons representing each game.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Clickable Icons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Users can click on game icons to navigate to the respective game pages.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User-Friendly Design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Simple and intuitive layout for easy game selection and navigation </a:t>
            </a:r>
          </a:p>
        </p:txBody>
      </p:sp>
    </p:spTree>
    <p:extLst>
      <p:ext uri="{BB962C8B-B14F-4D97-AF65-F5344CB8AC3E}">
        <p14:creationId xmlns:p14="http://schemas.microsoft.com/office/powerpoint/2010/main" val="2600538874"/>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Modules: Level Selection Page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Difficulty Levels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options for easy, medium, or hard levels depending on the selected game.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Choice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Users select the desired difficulty level before starting the game.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Smooth Navigation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Redirects users to the appropriate game level page with minimal clicks. </a:t>
            </a:r>
          </a:p>
        </p:txBody>
      </p:sp>
    </p:spTree>
    <p:extLst>
      <p:ext uri="{BB962C8B-B14F-4D97-AF65-F5344CB8AC3E}">
        <p14:creationId xmlns:p14="http://schemas.microsoft.com/office/powerpoint/2010/main" val="3560970076"/>
      </p:ext>
    </p:extLst>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Engagement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Increased interaction with various memory-enhancing games.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Performance Metrics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Data collected on user performance, including scores and time taken.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Feedback Analysis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Insights gained from user feedback on gameplay and usability.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Visuals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Screenshots and graphs depicting key metrics and user experiences. </a:t>
            </a:r>
          </a:p>
        </p:txBody>
      </p:sp>
    </p:spTree>
    <p:extLst>
      <p:ext uri="{BB962C8B-B14F-4D97-AF65-F5344CB8AC3E}">
        <p14:creationId xmlns:p14="http://schemas.microsoft.com/office/powerpoint/2010/main" val="4012368925"/>
      </p:ext>
    </p:extLst>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User Engagement</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Game Popularity</a:t>
            </a:r>
            <a:r>
              <a:rPr lang="en-US" sz="2400" dirty="0">
                <a:solidFill>
                  <a:schemeClr val="tx1"/>
                </a:solidFill>
                <a:latin typeface="Times New Roman" panose="02020603050405020304" pitchFamily="18" charset="0"/>
                <a:cs typeface="Times New Roman" panose="02020603050405020304" pitchFamily="18" charset="0"/>
              </a:rPr>
              <a:t>: Data on which games were most played, including the number of plays for each game.</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Session Duration</a:t>
            </a:r>
            <a:r>
              <a:rPr lang="en-US" sz="2400" dirty="0">
                <a:solidFill>
                  <a:schemeClr val="tx1"/>
                </a:solidFill>
                <a:latin typeface="Times New Roman" panose="02020603050405020304" pitchFamily="18" charset="0"/>
                <a:cs typeface="Times New Roman" panose="02020603050405020304" pitchFamily="18" charset="0"/>
              </a:rPr>
              <a:t>: Average time users spend on the platform per session, reflecting user engagement and interest.</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Activity Metrics</a:t>
            </a:r>
            <a:r>
              <a:rPr lang="en-US" sz="2400" dirty="0">
                <a:solidFill>
                  <a:schemeClr val="tx1"/>
                </a:solidFill>
                <a:latin typeface="Times New Roman" panose="02020603050405020304" pitchFamily="18" charset="0"/>
                <a:cs typeface="Times New Roman" panose="02020603050405020304" pitchFamily="18" charset="0"/>
              </a:rPr>
              <a:t>: Metrics such as the average number of games played per user and how often users return to the site</a:t>
            </a:r>
          </a:p>
          <a:p>
            <a:pPr algn="l"/>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6290192"/>
      </p:ext>
    </p:extLst>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Performance Metrics</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Move Counts and Timers</a:t>
            </a:r>
            <a:r>
              <a:rPr lang="en-US" sz="2400" dirty="0">
                <a:solidFill>
                  <a:schemeClr val="tx1"/>
                </a:solidFill>
                <a:latin typeface="Times New Roman" panose="02020603050405020304" pitchFamily="18" charset="0"/>
                <a:cs typeface="Times New Roman" panose="02020603050405020304" pitchFamily="18" charset="0"/>
              </a:rPr>
              <a:t>: Analysis of average moves and time taken to complete games, especially for the Memory Card Game. Includes comparisons between easy, medium, and hard levels.</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High Scores</a:t>
            </a:r>
            <a:r>
              <a:rPr lang="en-US" sz="2400" dirty="0">
                <a:solidFill>
                  <a:schemeClr val="tx1"/>
                </a:solidFill>
                <a:latin typeface="Times New Roman" panose="02020603050405020304" pitchFamily="18" charset="0"/>
                <a:cs typeface="Times New Roman" panose="02020603050405020304" pitchFamily="18" charset="0"/>
              </a:rPr>
              <a:t>: Display of top scores achieved across different games and the distribution of these scores among users.</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Difficulty Levels</a:t>
            </a:r>
            <a:r>
              <a:rPr lang="en-US" sz="2400" dirty="0">
                <a:solidFill>
                  <a:schemeClr val="tx1"/>
                </a:solidFill>
                <a:latin typeface="Times New Roman" panose="02020603050405020304" pitchFamily="18" charset="0"/>
                <a:cs typeface="Times New Roman" panose="02020603050405020304" pitchFamily="18" charset="0"/>
              </a:rPr>
              <a:t>: Insights into user performance at various difficulty levels, identifying which levels are most challenging or easiest</a:t>
            </a:r>
          </a:p>
          <a:p>
            <a:pPr marL="342900" indent="-342900" algn="l">
              <a:buFont typeface="Arial" panose="020B0604020202020204" pitchFamily="34" charset="0"/>
              <a:buChar char="•"/>
            </a:pPr>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4662093"/>
      </p:ext>
    </p:extLst>
  </p:cSld>
  <p:clrMapOvr>
    <a:masterClrMapping/>
  </p:clrMapOvr>
  <p:transition advTm="4000">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Visual Results</a:t>
            </a:r>
            <a:endParaRPr lang="en-IN" dirty="0"/>
          </a:p>
        </p:txBody>
      </p:sp>
      <p:pic>
        <p:nvPicPr>
          <p:cNvPr id="5" name="Picture 4">
            <a:extLst>
              <a:ext uri="{FF2B5EF4-FFF2-40B4-BE49-F238E27FC236}">
                <a16:creationId xmlns:a16="http://schemas.microsoft.com/office/drawing/2014/main" id="{5D499DF7-A846-1EBB-45ED-A93311840C50}"/>
              </a:ext>
            </a:extLst>
          </p:cNvPr>
          <p:cNvPicPr>
            <a:picLocks noChangeAspect="1"/>
          </p:cNvPicPr>
          <p:nvPr/>
        </p:nvPicPr>
        <p:blipFill>
          <a:blip r:embed="rId2"/>
          <a:stretch>
            <a:fillRect/>
          </a:stretch>
        </p:blipFill>
        <p:spPr>
          <a:xfrm>
            <a:off x="1619672" y="1072709"/>
            <a:ext cx="5904656" cy="2500004"/>
          </a:xfrm>
          <a:prstGeom prst="rect">
            <a:avLst/>
          </a:prstGeom>
        </p:spPr>
      </p:pic>
      <p:pic>
        <p:nvPicPr>
          <p:cNvPr id="8" name="Picture 7">
            <a:extLst>
              <a:ext uri="{FF2B5EF4-FFF2-40B4-BE49-F238E27FC236}">
                <a16:creationId xmlns:a16="http://schemas.microsoft.com/office/drawing/2014/main" id="{D2BF4B58-7266-B79E-B099-0EFE35BC6308}"/>
              </a:ext>
            </a:extLst>
          </p:cNvPr>
          <p:cNvPicPr>
            <a:picLocks noChangeAspect="1"/>
          </p:cNvPicPr>
          <p:nvPr/>
        </p:nvPicPr>
        <p:blipFill>
          <a:blip r:embed="rId3"/>
          <a:stretch>
            <a:fillRect/>
          </a:stretch>
        </p:blipFill>
        <p:spPr>
          <a:xfrm>
            <a:off x="1619672" y="3953332"/>
            <a:ext cx="5904656" cy="2500004"/>
          </a:xfrm>
          <a:prstGeom prst="rect">
            <a:avLst/>
          </a:prstGeom>
        </p:spPr>
      </p:pic>
      <p:sp>
        <p:nvSpPr>
          <p:cNvPr id="12" name="TextBox 11">
            <a:extLst>
              <a:ext uri="{FF2B5EF4-FFF2-40B4-BE49-F238E27FC236}">
                <a16:creationId xmlns:a16="http://schemas.microsoft.com/office/drawing/2014/main" id="{FDE677B3-66FB-F494-C03F-084D276381AF}"/>
              </a:ext>
            </a:extLst>
          </p:cNvPr>
          <p:cNvSpPr txBox="1"/>
          <p:nvPr/>
        </p:nvSpPr>
        <p:spPr>
          <a:xfrm>
            <a:off x="3779912" y="3508908"/>
            <a:ext cx="1584175" cy="369332"/>
          </a:xfrm>
          <a:prstGeom prst="rect">
            <a:avLst/>
          </a:prstGeom>
          <a:noFill/>
        </p:spPr>
        <p:txBody>
          <a:bodyPr wrap="square" rtlCol="0">
            <a:spAutoFit/>
          </a:bodyPr>
          <a:lstStyle/>
          <a:p>
            <a:pPr algn="ctr"/>
            <a:r>
              <a:rPr lang="en-US" dirty="0"/>
              <a:t>Home Page</a:t>
            </a:r>
            <a:endParaRPr lang="en-IN" dirty="0"/>
          </a:p>
        </p:txBody>
      </p:sp>
      <p:sp>
        <p:nvSpPr>
          <p:cNvPr id="13" name="TextBox 12">
            <a:extLst>
              <a:ext uri="{FF2B5EF4-FFF2-40B4-BE49-F238E27FC236}">
                <a16:creationId xmlns:a16="http://schemas.microsoft.com/office/drawing/2014/main" id="{16D5FC78-A8F9-45AD-B85F-9D8EEDFD3A9F}"/>
              </a:ext>
            </a:extLst>
          </p:cNvPr>
          <p:cNvSpPr txBox="1"/>
          <p:nvPr/>
        </p:nvSpPr>
        <p:spPr>
          <a:xfrm>
            <a:off x="3779626" y="6055910"/>
            <a:ext cx="1584175" cy="369332"/>
          </a:xfrm>
          <a:prstGeom prst="rect">
            <a:avLst/>
          </a:prstGeom>
          <a:noFill/>
        </p:spPr>
        <p:txBody>
          <a:bodyPr wrap="square" rtlCol="0">
            <a:spAutoFit/>
          </a:bodyPr>
          <a:lstStyle/>
          <a:p>
            <a:pPr algn="ctr"/>
            <a:r>
              <a:rPr lang="en-US" dirty="0"/>
              <a:t>Sign In Page</a:t>
            </a:r>
            <a:endParaRPr lang="en-IN" dirty="0"/>
          </a:p>
        </p:txBody>
      </p:sp>
    </p:spTree>
    <p:extLst>
      <p:ext uri="{BB962C8B-B14F-4D97-AF65-F5344CB8AC3E}">
        <p14:creationId xmlns:p14="http://schemas.microsoft.com/office/powerpoint/2010/main" val="1213239116"/>
      </p:ext>
    </p:extLst>
  </p:cSld>
  <p:clrMapOvr>
    <a:masterClrMapping/>
  </p:clrMapOvr>
  <p:transition advTm="4000">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Visual Results</a:t>
            </a:r>
            <a:endParaRPr lang="en-IN" dirty="0"/>
          </a:p>
        </p:txBody>
      </p:sp>
      <p:pic>
        <p:nvPicPr>
          <p:cNvPr id="11" name="Picture 10">
            <a:extLst>
              <a:ext uri="{FF2B5EF4-FFF2-40B4-BE49-F238E27FC236}">
                <a16:creationId xmlns:a16="http://schemas.microsoft.com/office/drawing/2014/main" id="{105D1BD0-A25F-1DC5-9145-A500A42279DC}"/>
              </a:ext>
            </a:extLst>
          </p:cNvPr>
          <p:cNvPicPr>
            <a:picLocks noChangeAspect="1"/>
          </p:cNvPicPr>
          <p:nvPr/>
        </p:nvPicPr>
        <p:blipFill>
          <a:blip r:embed="rId2"/>
          <a:stretch>
            <a:fillRect/>
          </a:stretch>
        </p:blipFill>
        <p:spPr>
          <a:xfrm>
            <a:off x="1619672" y="1002441"/>
            <a:ext cx="5904656" cy="2485408"/>
          </a:xfrm>
          <a:prstGeom prst="rect">
            <a:avLst/>
          </a:prstGeom>
        </p:spPr>
      </p:pic>
      <p:pic>
        <p:nvPicPr>
          <p:cNvPr id="9" name="Picture 8">
            <a:extLst>
              <a:ext uri="{FF2B5EF4-FFF2-40B4-BE49-F238E27FC236}">
                <a16:creationId xmlns:a16="http://schemas.microsoft.com/office/drawing/2014/main" id="{76EFA856-F29F-FEF8-52F2-0874304526A7}"/>
              </a:ext>
            </a:extLst>
          </p:cNvPr>
          <p:cNvPicPr>
            <a:picLocks noChangeAspect="1"/>
          </p:cNvPicPr>
          <p:nvPr/>
        </p:nvPicPr>
        <p:blipFill>
          <a:blip r:embed="rId3"/>
          <a:stretch>
            <a:fillRect/>
          </a:stretch>
        </p:blipFill>
        <p:spPr>
          <a:xfrm>
            <a:off x="1619672" y="3861048"/>
            <a:ext cx="5904656" cy="2485409"/>
          </a:xfrm>
          <a:prstGeom prst="rect">
            <a:avLst/>
          </a:prstGeom>
        </p:spPr>
      </p:pic>
      <p:sp>
        <p:nvSpPr>
          <p:cNvPr id="12" name="TextBox 11">
            <a:extLst>
              <a:ext uri="{FF2B5EF4-FFF2-40B4-BE49-F238E27FC236}">
                <a16:creationId xmlns:a16="http://schemas.microsoft.com/office/drawing/2014/main" id="{335468BF-704F-45BC-1225-C258F128B6D9}"/>
              </a:ext>
            </a:extLst>
          </p:cNvPr>
          <p:cNvSpPr txBox="1"/>
          <p:nvPr/>
        </p:nvSpPr>
        <p:spPr>
          <a:xfrm>
            <a:off x="3599892" y="3436374"/>
            <a:ext cx="1944216" cy="369332"/>
          </a:xfrm>
          <a:prstGeom prst="rect">
            <a:avLst/>
          </a:prstGeom>
          <a:noFill/>
        </p:spPr>
        <p:txBody>
          <a:bodyPr wrap="square" rtlCol="0">
            <a:spAutoFit/>
          </a:bodyPr>
          <a:lstStyle/>
          <a:p>
            <a:pPr algn="ctr"/>
            <a:r>
              <a:rPr lang="en-US" dirty="0"/>
              <a:t>Select Game Page</a:t>
            </a:r>
            <a:endParaRPr lang="en-IN" dirty="0"/>
          </a:p>
        </p:txBody>
      </p:sp>
      <p:sp>
        <p:nvSpPr>
          <p:cNvPr id="13" name="TextBox 12">
            <a:extLst>
              <a:ext uri="{FF2B5EF4-FFF2-40B4-BE49-F238E27FC236}">
                <a16:creationId xmlns:a16="http://schemas.microsoft.com/office/drawing/2014/main" id="{33391FC9-E1CD-914D-566E-CFB4C1CD1D5C}"/>
              </a:ext>
            </a:extLst>
          </p:cNvPr>
          <p:cNvSpPr txBox="1"/>
          <p:nvPr/>
        </p:nvSpPr>
        <p:spPr>
          <a:xfrm>
            <a:off x="2231740" y="6239639"/>
            <a:ext cx="4680520" cy="369332"/>
          </a:xfrm>
          <a:prstGeom prst="rect">
            <a:avLst/>
          </a:prstGeom>
          <a:noFill/>
        </p:spPr>
        <p:txBody>
          <a:bodyPr wrap="square" rtlCol="0">
            <a:spAutoFit/>
          </a:bodyPr>
          <a:lstStyle/>
          <a:p>
            <a:pPr algn="ctr"/>
            <a:r>
              <a:rPr lang="en-US" dirty="0"/>
              <a:t>Select Level for Memory Card Game Page</a:t>
            </a:r>
            <a:endParaRPr lang="en-IN" dirty="0"/>
          </a:p>
        </p:txBody>
      </p:sp>
    </p:spTree>
    <p:extLst>
      <p:ext uri="{BB962C8B-B14F-4D97-AF65-F5344CB8AC3E}">
        <p14:creationId xmlns:p14="http://schemas.microsoft.com/office/powerpoint/2010/main" val="2183446213"/>
      </p:ext>
    </p:extLst>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13D4-CBAA-7268-AFE0-A3A8BA3DB511}"/>
              </a:ext>
            </a:extLst>
          </p:cNvPr>
          <p:cNvSpPr>
            <a:spLocks noGrp="1"/>
          </p:cNvSpPr>
          <p:nvPr>
            <p:ph type="ctrTitle"/>
          </p:nvPr>
        </p:nvSpPr>
        <p:spPr>
          <a:xfrm>
            <a:off x="683568" y="0"/>
            <a:ext cx="5486400" cy="914400"/>
          </a:xfrm>
        </p:spPr>
        <p:txBody>
          <a:bodyPr/>
          <a:lstStyle/>
          <a:p>
            <a:pPr algn="l"/>
            <a:r>
              <a:rPr lang="en-IN" sz="3200" b="1" dirty="0">
                <a:latin typeface="Times New Roman"/>
              </a:rPr>
              <a:t>Abstract</a:t>
            </a:r>
            <a:endParaRPr lang="en-IN" dirty="0"/>
          </a:p>
        </p:txBody>
      </p:sp>
      <p:sp>
        <p:nvSpPr>
          <p:cNvPr id="3" name="Subtitle 2">
            <a:extLst>
              <a:ext uri="{FF2B5EF4-FFF2-40B4-BE49-F238E27FC236}">
                <a16:creationId xmlns:a16="http://schemas.microsoft.com/office/drawing/2014/main" id="{F3C6F9EB-6C7A-E3AA-1C16-45EED713F96D}"/>
              </a:ext>
            </a:extLst>
          </p:cNvPr>
          <p:cNvSpPr>
            <a:spLocks noGrp="1"/>
          </p:cNvSpPr>
          <p:nvPr>
            <p:ph type="subTitle" idx="1"/>
          </p:nvPr>
        </p:nvSpPr>
        <p:spPr/>
        <p:txBody>
          <a:bodyPr/>
          <a:lstStyle/>
          <a:p>
            <a:pPr algn="l"/>
            <a:r>
              <a:rPr lang="en-US" sz="2400" i="1" dirty="0">
                <a:solidFill>
                  <a:schemeClr val="tx1"/>
                </a:solidFill>
                <a:latin typeface="Times New Roman" panose="02020603050405020304" pitchFamily="18" charset="0"/>
                <a:cs typeface="Times New Roman" panose="02020603050405020304" pitchFamily="18" charset="0"/>
              </a:rPr>
              <a:t>Gaming Mania: Enhancing Memory</a:t>
            </a:r>
            <a:r>
              <a:rPr lang="en-US" sz="2400" dirty="0">
                <a:solidFill>
                  <a:schemeClr val="tx1"/>
                </a:solidFill>
                <a:latin typeface="Times New Roman" panose="02020603050405020304" pitchFamily="18" charset="0"/>
                <a:cs typeface="Times New Roman" panose="02020603050405020304" pitchFamily="18" charset="0"/>
              </a:rPr>
              <a:t> is an interactive web-based platform offering a variety of cognitive games designed to boost memory, concentration, and problem-solving skills. The platform features an array of games, including Memory Card Game, Tic Tac Toe, Simon Says, Tower Block, Scramble Word, Brick Breaker, Memory Matrix, and Arrange Number. Each game is crafted to provide a fun yet challenging experience that adapts to different skill levels, making it suitable for users of all ages.</a:t>
            </a:r>
          </a:p>
          <a:p>
            <a:pPr algn="l"/>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1038150"/>
      </p:ext>
    </p:extLst>
  </p:cSld>
  <p:clrMapOvr>
    <a:masterClrMapping/>
  </p:clrMapOvr>
  <p:transition advTm="4000">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Visual Results</a:t>
            </a:r>
            <a:endParaRPr lang="en-IN" dirty="0"/>
          </a:p>
        </p:txBody>
      </p:sp>
      <p:pic>
        <p:nvPicPr>
          <p:cNvPr id="6" name="Picture 5">
            <a:extLst>
              <a:ext uri="{FF2B5EF4-FFF2-40B4-BE49-F238E27FC236}">
                <a16:creationId xmlns:a16="http://schemas.microsoft.com/office/drawing/2014/main" id="{F4518F6C-D0CF-3DB4-4CC2-02190589E5CD}"/>
              </a:ext>
            </a:extLst>
          </p:cNvPr>
          <p:cNvPicPr>
            <a:picLocks noChangeAspect="1"/>
          </p:cNvPicPr>
          <p:nvPr/>
        </p:nvPicPr>
        <p:blipFill>
          <a:blip r:embed="rId2"/>
          <a:stretch>
            <a:fillRect/>
          </a:stretch>
        </p:blipFill>
        <p:spPr>
          <a:xfrm>
            <a:off x="1619672" y="1015600"/>
            <a:ext cx="5904656" cy="2485408"/>
          </a:xfrm>
          <a:prstGeom prst="rect">
            <a:avLst/>
          </a:prstGeom>
        </p:spPr>
      </p:pic>
      <p:pic>
        <p:nvPicPr>
          <p:cNvPr id="4" name="Picture 3">
            <a:extLst>
              <a:ext uri="{FF2B5EF4-FFF2-40B4-BE49-F238E27FC236}">
                <a16:creationId xmlns:a16="http://schemas.microsoft.com/office/drawing/2014/main" id="{13D07051-0340-54AF-0B5D-30CC1EDEB919}"/>
              </a:ext>
            </a:extLst>
          </p:cNvPr>
          <p:cNvPicPr>
            <a:picLocks noChangeAspect="1"/>
          </p:cNvPicPr>
          <p:nvPr/>
        </p:nvPicPr>
        <p:blipFill>
          <a:blip r:embed="rId3"/>
          <a:stretch>
            <a:fillRect/>
          </a:stretch>
        </p:blipFill>
        <p:spPr>
          <a:xfrm>
            <a:off x="1619672" y="3861048"/>
            <a:ext cx="5904656" cy="2485408"/>
          </a:xfrm>
          <a:prstGeom prst="rect">
            <a:avLst/>
          </a:prstGeom>
        </p:spPr>
      </p:pic>
      <p:sp>
        <p:nvSpPr>
          <p:cNvPr id="5" name="TextBox 4">
            <a:extLst>
              <a:ext uri="{FF2B5EF4-FFF2-40B4-BE49-F238E27FC236}">
                <a16:creationId xmlns:a16="http://schemas.microsoft.com/office/drawing/2014/main" id="{BCE65B48-F9CB-84C7-0149-ED7C54F5C5CC}"/>
              </a:ext>
            </a:extLst>
          </p:cNvPr>
          <p:cNvSpPr txBox="1"/>
          <p:nvPr/>
        </p:nvSpPr>
        <p:spPr>
          <a:xfrm>
            <a:off x="3351462" y="3417542"/>
            <a:ext cx="2441075" cy="369332"/>
          </a:xfrm>
          <a:prstGeom prst="rect">
            <a:avLst/>
          </a:prstGeom>
          <a:noFill/>
        </p:spPr>
        <p:txBody>
          <a:bodyPr wrap="square" rtlCol="0">
            <a:spAutoFit/>
          </a:bodyPr>
          <a:lstStyle/>
          <a:p>
            <a:pPr algn="ctr"/>
            <a:r>
              <a:rPr lang="en-US" dirty="0"/>
              <a:t>Tic Tac Toe Game Page</a:t>
            </a:r>
            <a:endParaRPr lang="en-IN" dirty="0"/>
          </a:p>
        </p:txBody>
      </p:sp>
      <p:sp>
        <p:nvSpPr>
          <p:cNvPr id="8" name="TextBox 7">
            <a:extLst>
              <a:ext uri="{FF2B5EF4-FFF2-40B4-BE49-F238E27FC236}">
                <a16:creationId xmlns:a16="http://schemas.microsoft.com/office/drawing/2014/main" id="{ADA68E3F-793F-3802-E2D5-140E8E91E106}"/>
              </a:ext>
            </a:extLst>
          </p:cNvPr>
          <p:cNvSpPr txBox="1"/>
          <p:nvPr/>
        </p:nvSpPr>
        <p:spPr>
          <a:xfrm>
            <a:off x="3097633" y="6235964"/>
            <a:ext cx="2948731" cy="369332"/>
          </a:xfrm>
          <a:prstGeom prst="rect">
            <a:avLst/>
          </a:prstGeom>
          <a:noFill/>
        </p:spPr>
        <p:txBody>
          <a:bodyPr wrap="square" rtlCol="0">
            <a:spAutoFit/>
          </a:bodyPr>
          <a:lstStyle/>
          <a:p>
            <a:pPr algn="ctr"/>
            <a:r>
              <a:rPr lang="en-US" dirty="0"/>
              <a:t>Scramble Word Game Page</a:t>
            </a:r>
            <a:endParaRPr lang="en-IN" dirty="0"/>
          </a:p>
        </p:txBody>
      </p:sp>
    </p:spTree>
    <p:extLst>
      <p:ext uri="{BB962C8B-B14F-4D97-AF65-F5344CB8AC3E}">
        <p14:creationId xmlns:p14="http://schemas.microsoft.com/office/powerpoint/2010/main" val="3199730917"/>
      </p:ext>
    </p:extLst>
  </p:cSld>
  <p:clrMapOvr>
    <a:masterClrMapping/>
  </p:clrMapOvr>
  <p:transition advTm="4000">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Results: Visual Results</a:t>
            </a:r>
            <a:endParaRPr lang="en-IN" dirty="0"/>
          </a:p>
        </p:txBody>
      </p:sp>
      <p:pic>
        <p:nvPicPr>
          <p:cNvPr id="5" name="Picture 4">
            <a:extLst>
              <a:ext uri="{FF2B5EF4-FFF2-40B4-BE49-F238E27FC236}">
                <a16:creationId xmlns:a16="http://schemas.microsoft.com/office/drawing/2014/main" id="{83E0BEEA-3B68-F886-4898-6E1D86633372}"/>
              </a:ext>
            </a:extLst>
          </p:cNvPr>
          <p:cNvPicPr>
            <a:picLocks noChangeAspect="1"/>
          </p:cNvPicPr>
          <p:nvPr/>
        </p:nvPicPr>
        <p:blipFill>
          <a:blip r:embed="rId2"/>
          <a:stretch>
            <a:fillRect/>
          </a:stretch>
        </p:blipFill>
        <p:spPr>
          <a:xfrm>
            <a:off x="1619672" y="1015601"/>
            <a:ext cx="5904656" cy="2485407"/>
          </a:xfrm>
          <a:prstGeom prst="rect">
            <a:avLst/>
          </a:prstGeom>
        </p:spPr>
      </p:pic>
      <p:pic>
        <p:nvPicPr>
          <p:cNvPr id="8" name="Picture 7">
            <a:extLst>
              <a:ext uri="{FF2B5EF4-FFF2-40B4-BE49-F238E27FC236}">
                <a16:creationId xmlns:a16="http://schemas.microsoft.com/office/drawing/2014/main" id="{BCF9F284-5EE5-D0DD-6856-751DF123923F}"/>
              </a:ext>
            </a:extLst>
          </p:cNvPr>
          <p:cNvPicPr>
            <a:picLocks noChangeAspect="1"/>
          </p:cNvPicPr>
          <p:nvPr/>
        </p:nvPicPr>
        <p:blipFill>
          <a:blip r:embed="rId3"/>
          <a:stretch>
            <a:fillRect/>
          </a:stretch>
        </p:blipFill>
        <p:spPr>
          <a:xfrm>
            <a:off x="1619672" y="3751905"/>
            <a:ext cx="5904656" cy="2485407"/>
          </a:xfrm>
          <a:prstGeom prst="rect">
            <a:avLst/>
          </a:prstGeom>
        </p:spPr>
      </p:pic>
      <p:sp>
        <p:nvSpPr>
          <p:cNvPr id="9" name="TextBox 8">
            <a:extLst>
              <a:ext uri="{FF2B5EF4-FFF2-40B4-BE49-F238E27FC236}">
                <a16:creationId xmlns:a16="http://schemas.microsoft.com/office/drawing/2014/main" id="{FA664328-3233-8F92-693C-371460247E2F}"/>
              </a:ext>
            </a:extLst>
          </p:cNvPr>
          <p:cNvSpPr txBox="1"/>
          <p:nvPr/>
        </p:nvSpPr>
        <p:spPr>
          <a:xfrm>
            <a:off x="2231740" y="3177201"/>
            <a:ext cx="4680520" cy="369332"/>
          </a:xfrm>
          <a:prstGeom prst="rect">
            <a:avLst/>
          </a:prstGeom>
          <a:noFill/>
        </p:spPr>
        <p:txBody>
          <a:bodyPr wrap="square" rtlCol="0">
            <a:spAutoFit/>
          </a:bodyPr>
          <a:lstStyle/>
          <a:p>
            <a:pPr algn="ctr"/>
            <a:r>
              <a:rPr lang="en-US" dirty="0"/>
              <a:t>Select Board for Memory Matrix Game Page</a:t>
            </a:r>
            <a:endParaRPr lang="en-IN" dirty="0"/>
          </a:p>
        </p:txBody>
      </p:sp>
      <p:sp>
        <p:nvSpPr>
          <p:cNvPr id="10" name="TextBox 9">
            <a:extLst>
              <a:ext uri="{FF2B5EF4-FFF2-40B4-BE49-F238E27FC236}">
                <a16:creationId xmlns:a16="http://schemas.microsoft.com/office/drawing/2014/main" id="{F67F9CB7-3604-0B24-3F36-3BA6D88E258C}"/>
              </a:ext>
            </a:extLst>
          </p:cNvPr>
          <p:cNvSpPr txBox="1"/>
          <p:nvPr/>
        </p:nvSpPr>
        <p:spPr>
          <a:xfrm>
            <a:off x="2231740" y="6205111"/>
            <a:ext cx="4680520" cy="369332"/>
          </a:xfrm>
          <a:prstGeom prst="rect">
            <a:avLst/>
          </a:prstGeom>
          <a:noFill/>
        </p:spPr>
        <p:txBody>
          <a:bodyPr wrap="square" rtlCol="0">
            <a:spAutoFit/>
          </a:bodyPr>
          <a:lstStyle/>
          <a:p>
            <a:pPr algn="ctr"/>
            <a:r>
              <a:rPr lang="en-US" dirty="0"/>
              <a:t>Select Level for Arrange Puzzle Game Page</a:t>
            </a:r>
            <a:endParaRPr lang="en-IN" dirty="0"/>
          </a:p>
        </p:txBody>
      </p:sp>
    </p:spTree>
    <p:extLst>
      <p:ext uri="{BB962C8B-B14F-4D97-AF65-F5344CB8AC3E}">
        <p14:creationId xmlns:p14="http://schemas.microsoft.com/office/powerpoint/2010/main" val="3833664929"/>
      </p:ext>
    </p:extLst>
  </p:cSld>
  <p:clrMapOvr>
    <a:masterClrMapping/>
  </p:clrMapOvr>
  <p:transition advTm="4000">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760640" cy="914400"/>
          </a:xfrm>
        </p:spPr>
        <p:txBody>
          <a:bodyPr/>
          <a:lstStyle/>
          <a:p>
            <a:pPr algn="l"/>
            <a:r>
              <a:rPr lang="en-US" dirty="0">
                <a:latin typeface="Times New Roman"/>
              </a:rPr>
              <a:t>Conclusions</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Development of Cognitive Skills:</a:t>
            </a:r>
            <a:r>
              <a:rPr lang="en-US" sz="2400" dirty="0">
                <a:solidFill>
                  <a:schemeClr val="tx1"/>
                </a:solidFill>
                <a:latin typeface="Times New Roman" panose="02020603050405020304" pitchFamily="18" charset="0"/>
                <a:cs typeface="Times New Roman" panose="02020603050405020304" pitchFamily="18" charset="0"/>
              </a:rPr>
              <a:t> Successfully created a series of games targeting memory and reflex improvement, providing an interactive and enjoyable way for users to engage with cognitive training.</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Responsive Web Design:</a:t>
            </a:r>
            <a:r>
              <a:rPr lang="en-US" sz="2400" dirty="0">
                <a:solidFill>
                  <a:schemeClr val="tx1"/>
                </a:solidFill>
                <a:latin typeface="Times New Roman" panose="02020603050405020304" pitchFamily="18" charset="0"/>
                <a:cs typeface="Times New Roman" panose="02020603050405020304" pitchFamily="18" charset="0"/>
              </a:rPr>
              <a:t> Implemented a fully responsive design, ensuring that "Gaming Mania" is accessible and functional across various devices, from desktops to smartphones.</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Future Work:</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Explore potential enhancements, like adding more game types, incorporating multiplayer modes, or using AI to adjust game difficulty dynamically.</a:t>
            </a:r>
          </a:p>
          <a:p>
            <a:pPr algn="l"/>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9729890"/>
      </p:ext>
    </p:extLst>
  </p:cSld>
  <p:clrMapOvr>
    <a:masterClrMapping/>
  </p:clrMapOvr>
  <p:transition advTm="4000">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0EE6B-42B5-56A9-385F-FBCCDF657F0D}"/>
              </a:ext>
            </a:extLst>
          </p:cNvPr>
          <p:cNvSpPr>
            <a:spLocks noGrp="1"/>
          </p:cNvSpPr>
          <p:nvPr>
            <p:ph type="ctrTitle"/>
          </p:nvPr>
        </p:nvSpPr>
        <p:spPr>
          <a:xfrm>
            <a:off x="683568" y="0"/>
            <a:ext cx="5486400" cy="914400"/>
          </a:xfrm>
        </p:spPr>
        <p:txBody>
          <a:bodyPr/>
          <a:lstStyle/>
          <a:p>
            <a:pPr algn="l"/>
            <a:r>
              <a:rPr lang="en-IN" sz="3200" b="1" dirty="0">
                <a:latin typeface="Times New Roman"/>
              </a:rPr>
              <a:t>Table of Contents</a:t>
            </a:r>
            <a:endParaRPr lang="en-IN" dirty="0"/>
          </a:p>
        </p:txBody>
      </p:sp>
      <p:sp>
        <p:nvSpPr>
          <p:cNvPr id="3" name="Subtitle 2">
            <a:extLst>
              <a:ext uri="{FF2B5EF4-FFF2-40B4-BE49-F238E27FC236}">
                <a16:creationId xmlns:a16="http://schemas.microsoft.com/office/drawing/2014/main" id="{D0A63401-E009-6E19-A403-08EC474499F7}"/>
              </a:ext>
            </a:extLst>
          </p:cNvPr>
          <p:cNvSpPr>
            <a:spLocks noGrp="1"/>
          </p:cNvSpPr>
          <p:nvPr>
            <p:ph type="subTitle" idx="1"/>
          </p:nvPr>
        </p:nvSpPr>
        <p:spPr/>
        <p:txBody>
          <a:bodyPr/>
          <a:lstStyle/>
          <a:p>
            <a:pPr marL="342900" indent="-342900" algn="l">
              <a:buFont typeface="Arial" panose="020B0604020202020204" pitchFamily="34" charset="0"/>
              <a:buChar char="•"/>
            </a:pPr>
            <a:r>
              <a:rPr lang="en-IN" sz="2400" dirty="0">
                <a:solidFill>
                  <a:schemeClr val="tx1"/>
                </a:solidFill>
                <a:latin typeface="Times New Roman"/>
              </a:rPr>
              <a:t>Introduction</a:t>
            </a:r>
          </a:p>
          <a:p>
            <a:pPr marL="342900" indent="-342900" algn="l">
              <a:buFont typeface="Arial" panose="020B0604020202020204" pitchFamily="34" charset="0"/>
              <a:buChar char="•"/>
            </a:pPr>
            <a:r>
              <a:rPr lang="en-IN" sz="2400" dirty="0">
                <a:solidFill>
                  <a:schemeClr val="tx1"/>
                </a:solidFill>
                <a:latin typeface="Times New Roman"/>
              </a:rPr>
              <a:t>Problem Definition</a:t>
            </a:r>
          </a:p>
          <a:p>
            <a:pPr marL="342900" indent="-342900" algn="l">
              <a:buFont typeface="Arial" panose="020B0604020202020204" pitchFamily="34" charset="0"/>
              <a:buChar char="•"/>
            </a:pPr>
            <a:r>
              <a:rPr lang="en-IN" sz="2400" dirty="0">
                <a:solidFill>
                  <a:schemeClr val="tx1"/>
                </a:solidFill>
                <a:latin typeface="Times New Roman"/>
              </a:rPr>
              <a:t>Requirements</a:t>
            </a:r>
          </a:p>
          <a:p>
            <a:pPr marL="342900" indent="-342900" algn="l">
              <a:buFont typeface="Arial" panose="020B0604020202020204" pitchFamily="34" charset="0"/>
              <a:buChar char="•"/>
            </a:pPr>
            <a:r>
              <a:rPr lang="en-IN" sz="2400" dirty="0">
                <a:solidFill>
                  <a:schemeClr val="tx1"/>
                </a:solidFill>
                <a:latin typeface="Times New Roman"/>
              </a:rPr>
              <a:t>Modules</a:t>
            </a:r>
          </a:p>
          <a:p>
            <a:pPr marL="342900" indent="-342900" algn="l">
              <a:buFont typeface="Arial" panose="020B0604020202020204" pitchFamily="34" charset="0"/>
              <a:buChar char="•"/>
            </a:pPr>
            <a:r>
              <a:rPr lang="en-IN" sz="2400" dirty="0">
                <a:solidFill>
                  <a:schemeClr val="tx1"/>
                </a:solidFill>
                <a:latin typeface="Times New Roman"/>
              </a:rPr>
              <a:t>Results</a:t>
            </a:r>
          </a:p>
          <a:p>
            <a:pPr marL="342900" indent="-342900" algn="l">
              <a:buFont typeface="Arial" panose="020B0604020202020204" pitchFamily="34" charset="0"/>
              <a:buChar char="•"/>
            </a:pPr>
            <a:r>
              <a:rPr lang="en-IN" sz="2400" dirty="0">
                <a:solidFill>
                  <a:schemeClr val="tx1"/>
                </a:solidFill>
                <a:latin typeface="Times New Roman"/>
              </a:rPr>
              <a:t>Conclusions</a:t>
            </a:r>
          </a:p>
          <a:p>
            <a:pPr algn="l"/>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9442818"/>
      </p:ext>
    </p:extLst>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IN" sz="3200" b="1" dirty="0">
                <a:latin typeface="Times New Roman"/>
              </a:rPr>
              <a:t>Introduction</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530178" y="1124744"/>
            <a:ext cx="8153400" cy="5081736"/>
          </a:xfrm>
        </p:spPr>
        <p:txBody>
          <a:bodyPr/>
          <a:lstStyle/>
          <a:p>
            <a:pPr marL="0" indent="0" algn="just">
              <a:buNone/>
            </a:pPr>
            <a:r>
              <a:rPr lang="en-US" sz="2400" b="1" dirty="0">
                <a:solidFill>
                  <a:schemeClr val="tx1"/>
                </a:solidFill>
                <a:latin typeface="Times New Roman" panose="02020603050405020304" pitchFamily="18" charset="0"/>
                <a:cs typeface="Times New Roman" panose="02020603050405020304" pitchFamily="18" charset="0"/>
              </a:rPr>
              <a:t>Background:</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Provides context and setting for the project.</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Explains why the project is relevant and how it fits into the larger picture.</a:t>
            </a:r>
          </a:p>
          <a:p>
            <a:pPr marL="0" indent="0" algn="just">
              <a:buNone/>
            </a:pPr>
            <a:r>
              <a:rPr lang="en-US" sz="2400" b="1" dirty="0">
                <a:solidFill>
                  <a:schemeClr val="tx1"/>
                </a:solidFill>
                <a:latin typeface="Times New Roman" panose="02020603050405020304" pitchFamily="18" charset="0"/>
                <a:cs typeface="Times New Roman" panose="02020603050405020304" pitchFamily="18" charset="0"/>
              </a:rPr>
              <a:t>Objectives:</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Specific goals the project aims to achieve.</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Outlines what the project intends to accomplish and how success will be measured.</a:t>
            </a:r>
          </a:p>
          <a:p>
            <a:pPr marL="0" indent="0" algn="just">
              <a:buNone/>
            </a:pPr>
            <a:r>
              <a:rPr lang="en-US" sz="2400" b="1" dirty="0">
                <a:solidFill>
                  <a:schemeClr val="tx1"/>
                </a:solidFill>
                <a:latin typeface="Times New Roman" panose="02020603050405020304" pitchFamily="18" charset="0"/>
                <a:cs typeface="Times New Roman" panose="02020603050405020304" pitchFamily="18" charset="0"/>
              </a:rPr>
              <a:t>Significance:</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The importance and impact of the project.</a:t>
            </a:r>
          </a:p>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Highlights the value and benefits of the project, and why it matters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2641275"/>
      </p:ext>
    </p:extLst>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IN" sz="3200" b="1" dirty="0">
                <a:latin typeface="Times New Roman"/>
              </a:rPr>
              <a:t>Introduction: Background</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107504" y="1124744"/>
            <a:ext cx="8153400" cy="5081736"/>
          </a:xfrm>
        </p:spPr>
        <p:txBody>
          <a:bodyPr/>
          <a:lstStyle/>
          <a:p>
            <a:pPr marL="457200" lvl="1" indent="0" algn="l">
              <a:buNone/>
            </a:pPr>
            <a:r>
              <a:rPr lang="en-US" sz="2400" b="1" dirty="0">
                <a:solidFill>
                  <a:schemeClr val="tx1"/>
                </a:solidFill>
                <a:latin typeface="Times New Roman" panose="02020603050405020304" pitchFamily="18" charset="0"/>
                <a:cs typeface="Times New Roman" panose="02020603050405020304" pitchFamily="18" charset="0"/>
              </a:rPr>
              <a:t>Project Overview</a:t>
            </a:r>
            <a:r>
              <a:rPr lang="en-US" sz="2400" dirty="0">
                <a:solidFill>
                  <a:schemeClr val="tx1"/>
                </a:solidFill>
                <a:latin typeface="Times New Roman" panose="02020603050405020304" pitchFamily="18" charset="0"/>
                <a:cs typeface="Times New Roman" panose="02020603050405020304" pitchFamily="18" charset="0"/>
              </a:rPr>
              <a:t>:</a:t>
            </a:r>
          </a:p>
          <a:p>
            <a:pPr marL="1257300" lvl="2" indent="-342900" algn="l">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“Gaming Mania: Enhancing Memory” is a platform offering various memory-enhancing games.</a:t>
            </a:r>
          </a:p>
          <a:p>
            <a:pPr marL="1257300" lvl="2" indent="-342900" algn="l">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Aims to combine entertainment with cognitive benefits.</a:t>
            </a:r>
          </a:p>
          <a:p>
            <a:pPr marL="457200" lvl="1" indent="0" algn="l">
              <a:buNone/>
            </a:pPr>
            <a:r>
              <a:rPr lang="en-US" sz="2400" b="1" dirty="0">
                <a:solidFill>
                  <a:schemeClr val="tx1"/>
                </a:solidFill>
                <a:latin typeface="Times New Roman" panose="02020603050405020304" pitchFamily="18" charset="0"/>
                <a:cs typeface="Times New Roman" panose="02020603050405020304" pitchFamily="18" charset="0"/>
              </a:rPr>
              <a:t>Need</a:t>
            </a:r>
            <a:r>
              <a:rPr lang="en-US" sz="2400" dirty="0">
                <a:solidFill>
                  <a:schemeClr val="tx1"/>
                </a:solidFill>
                <a:latin typeface="Times New Roman" panose="02020603050405020304" pitchFamily="18" charset="0"/>
                <a:cs typeface="Times New Roman" panose="02020603050405020304" pitchFamily="18" charset="0"/>
              </a:rPr>
              <a:t>:</a:t>
            </a:r>
          </a:p>
          <a:p>
            <a:pPr marL="1257300" lvl="2" indent="-342900" algn="l">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Growing demand for engaging, brain-stimulating games.</a:t>
            </a:r>
          </a:p>
          <a:p>
            <a:pPr marL="1257300" lvl="2" indent="-342900" algn="l">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Designed for users seeking both fun and mental challenge.</a:t>
            </a:r>
          </a:p>
          <a:p>
            <a:pPr algn="l"/>
            <a:endParaRPr lang="en-US" sz="2400" dirty="0">
              <a:solidFill>
                <a:schemeClr val="tx1"/>
              </a:solidFill>
              <a:latin typeface="Times New Roman" panose="02020603050405020304" pitchFamily="18" charset="0"/>
              <a:cs typeface="Times New Roman" panose="02020603050405020304" pitchFamily="18" charset="0"/>
            </a:endParaRPr>
          </a:p>
          <a:p>
            <a:pPr algn="l"/>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5343914"/>
      </p:ext>
    </p:extLst>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IN" sz="3200" b="1" dirty="0">
                <a:latin typeface="Times New Roman"/>
              </a:rPr>
              <a:t>Introduction: </a:t>
            </a:r>
            <a:r>
              <a:rPr lang="en-IN" dirty="0">
                <a:latin typeface="Times New Roman"/>
              </a:rPr>
              <a:t>Objectives</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Primary Goal</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develop a web-based platform featuring a diverse set of games that challenge and enhance users’ cognitive abilities.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Experience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create an intuitive, responsive, and ad-free environment where users can easily navigate between different games and select appropriate difficulty levels.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Target Audience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Cater to a wide range of users, including children, students, and adults, by offering games that are both fun and beneficial for cognitive development. </a:t>
            </a:r>
          </a:p>
        </p:txBody>
      </p:sp>
    </p:spTree>
    <p:extLst>
      <p:ext uri="{BB962C8B-B14F-4D97-AF65-F5344CB8AC3E}">
        <p14:creationId xmlns:p14="http://schemas.microsoft.com/office/powerpoint/2010/main" val="727046623"/>
      </p:ext>
    </p:extLst>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IN" sz="3200" b="1" dirty="0">
                <a:latin typeface="Times New Roman"/>
              </a:rPr>
              <a:t>Introduction: Significance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Educational Value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Emphasize the educational benefits of the games, particularly how they</a:t>
            </a:r>
            <a:r>
              <a:rPr lang="en-US" altLang="en-US" sz="2400" dirty="0">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help improve memory, focus, and strategic thinking.</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Entertainment Factor</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Discuss the importance of making learning fun through interactive gameplay, ensuring that users are not only benefiting cognitively but also enjoying the experience.</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Wider Impact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Explain how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Gaming Mania</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can be used as a tool for both personal cognitive enhancement and as an educational resource in schools or at home. </a:t>
            </a:r>
          </a:p>
        </p:txBody>
      </p:sp>
    </p:spTree>
    <p:extLst>
      <p:ext uri="{BB962C8B-B14F-4D97-AF65-F5344CB8AC3E}">
        <p14:creationId xmlns:p14="http://schemas.microsoft.com/office/powerpoint/2010/main" val="21612633"/>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US" dirty="0">
                <a:latin typeface="Times New Roman"/>
              </a:rPr>
              <a:t>P</a:t>
            </a:r>
            <a:r>
              <a:rPr lang="en-IN" dirty="0" err="1">
                <a:latin typeface="Times New Roman"/>
              </a:rPr>
              <a:t>roblem</a:t>
            </a:r>
            <a:r>
              <a:rPr lang="en-IN" dirty="0">
                <a:latin typeface="Times New Roman"/>
              </a:rPr>
              <a:t> Statement</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0" indent="0" algn="just">
              <a:buNone/>
            </a:pPr>
            <a:r>
              <a:rPr lang="en-US" sz="2400" dirty="0">
                <a:solidFill>
                  <a:schemeClr val="tx1"/>
                </a:solidFill>
                <a:latin typeface="Times New Roman" panose="02020603050405020304" pitchFamily="18" charset="0"/>
                <a:cs typeface="Times New Roman" panose="02020603050405020304" pitchFamily="18" charset="0"/>
              </a:rPr>
              <a:t>There is a need for an ad-free, user-friendly online platform that offers a variety of cognitive games designed to enhance memory, concentration, and problem-solving skills. Many existing platforms are cluttered with ads, lack game variety, or do not provide a seamless experience across devices. </a:t>
            </a:r>
            <a:r>
              <a:rPr lang="en-US" sz="2400" i="1" dirty="0">
                <a:solidFill>
                  <a:schemeClr val="tx1"/>
                </a:solidFill>
                <a:latin typeface="Times New Roman" panose="02020603050405020304" pitchFamily="18" charset="0"/>
                <a:cs typeface="Times New Roman" panose="02020603050405020304" pitchFamily="18" charset="0"/>
              </a:rPr>
              <a:t>Gaming Mania</a:t>
            </a:r>
            <a:r>
              <a:rPr lang="en-US" sz="2400" dirty="0">
                <a:solidFill>
                  <a:schemeClr val="tx1"/>
                </a:solidFill>
                <a:latin typeface="Times New Roman" panose="02020603050405020304" pitchFamily="18" charset="0"/>
                <a:cs typeface="Times New Roman" panose="02020603050405020304" pitchFamily="18" charset="0"/>
              </a:rPr>
              <a:t> addresses this by offering a diverse collection of engaging and educational games within a single, easy-to-navigate website, ensuring an enjoyable and uninterrupted user experience for all ages.</a:t>
            </a:r>
            <a:endParaRPr lang="en-IN" sz="2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4050160"/>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F4E0-1639-7AAB-64A9-7CE998BD0AF8}"/>
              </a:ext>
            </a:extLst>
          </p:cNvPr>
          <p:cNvSpPr>
            <a:spLocks noGrp="1"/>
          </p:cNvSpPr>
          <p:nvPr>
            <p:ph type="ctrTitle"/>
          </p:nvPr>
        </p:nvSpPr>
        <p:spPr>
          <a:xfrm>
            <a:off x="611560" y="0"/>
            <a:ext cx="5486400" cy="914400"/>
          </a:xfrm>
        </p:spPr>
        <p:txBody>
          <a:bodyPr/>
          <a:lstStyle/>
          <a:p>
            <a:pPr algn="l"/>
            <a:r>
              <a:rPr lang="en-US" dirty="0">
                <a:latin typeface="Times New Roman"/>
              </a:rPr>
              <a:t>Requirements: Software</a:t>
            </a:r>
            <a:endParaRPr lang="en-IN" dirty="0"/>
          </a:p>
        </p:txBody>
      </p:sp>
      <p:sp>
        <p:nvSpPr>
          <p:cNvPr id="3" name="Subtitle 2">
            <a:extLst>
              <a:ext uri="{FF2B5EF4-FFF2-40B4-BE49-F238E27FC236}">
                <a16:creationId xmlns:a16="http://schemas.microsoft.com/office/drawing/2014/main" id="{702AC55A-6C7B-F0A2-8DD6-6356829F927C}"/>
              </a:ext>
            </a:extLst>
          </p:cNvPr>
          <p:cNvSpPr>
            <a:spLocks noGrp="1"/>
          </p:cNvSpPr>
          <p:nvPr>
            <p:ph type="subTitle" idx="1"/>
          </p:nvPr>
        </p:nvSpPr>
        <p:spPr>
          <a:xfrm>
            <a:off x="495300" y="1124744"/>
            <a:ext cx="8153400" cy="5081736"/>
          </a:xfrm>
        </p:spPr>
        <p:txBody>
          <a:bodyPr/>
          <a:lstStyle/>
          <a:p>
            <a:pPr marL="342900" indent="-342900" algn="just">
              <a:buFont typeface="Arial" panose="020B0604020202020204" pitchFamily="34" charset="0"/>
              <a:buChar char="•"/>
            </a:pPr>
            <a:r>
              <a:rPr lang="en-IN" sz="2400" dirty="0">
                <a:solidFill>
                  <a:schemeClr val="tx1"/>
                </a:solidFill>
                <a:latin typeface="Times New Roman" panose="02020603050405020304" pitchFamily="18" charset="0"/>
                <a:cs typeface="Times New Roman" panose="02020603050405020304" pitchFamily="18" charset="0"/>
              </a:rPr>
              <a:t>Front-end: HTML, CSS and JavaScript.</a:t>
            </a:r>
          </a:p>
          <a:p>
            <a:pPr algn="just"/>
            <a:endParaRPr lang="en-IN" sz="2400" u="sng" dirty="0">
              <a:solidFill>
                <a:schemeClr val="tx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400" dirty="0">
                <a:solidFill>
                  <a:schemeClr val="tx1"/>
                </a:solidFill>
                <a:latin typeface="Times New Roman" panose="02020603050405020304" pitchFamily="18" charset="0"/>
                <a:cs typeface="Times New Roman" panose="02020603050405020304" pitchFamily="18" charset="0"/>
              </a:rPr>
              <a:t>Back-end: Node.js and python.</a:t>
            </a:r>
          </a:p>
          <a:p>
            <a:pPr algn="just"/>
            <a:endParaRPr lang="en-IN" sz="2800" u="sng" dirty="0">
              <a:solidFill>
                <a:schemeClr val="tx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Image Editing Software</a:t>
            </a:r>
          </a:p>
          <a:p>
            <a:pPr algn="just"/>
            <a:endParaRPr lang="en-US" sz="2400" u="sng" dirty="0">
              <a:solidFill>
                <a:schemeClr val="tx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Code Editor</a:t>
            </a:r>
            <a:endParaRPr lang="en-IN" sz="2400" u="sng"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0217636"/>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146</TotalTime>
  <Words>1176</Words>
  <Application>Microsoft Office PowerPoint</Application>
  <PresentationFormat>On-screen Show (4:3)</PresentationFormat>
  <Paragraphs>134</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Cambria</vt:lpstr>
      <vt:lpstr>Times New Roman</vt:lpstr>
      <vt:lpstr>Bubble Sort</vt:lpstr>
      <vt:lpstr>PowerPoint Presentation</vt:lpstr>
      <vt:lpstr>Abstract</vt:lpstr>
      <vt:lpstr>Table of Contents</vt:lpstr>
      <vt:lpstr>Introduction</vt:lpstr>
      <vt:lpstr>Introduction: Background</vt:lpstr>
      <vt:lpstr>Introduction: Objectives</vt:lpstr>
      <vt:lpstr>Introduction: Significance</vt:lpstr>
      <vt:lpstr>Problem Statement</vt:lpstr>
      <vt:lpstr>Requirements: Software</vt:lpstr>
      <vt:lpstr>Requirements: Hardware</vt:lpstr>
      <vt:lpstr>Modules</vt:lpstr>
      <vt:lpstr>Modules: Home Page</vt:lpstr>
      <vt:lpstr>Modules: Game Selection Page</vt:lpstr>
      <vt:lpstr>Modules: Level Selection Page</vt:lpstr>
      <vt:lpstr>Results</vt:lpstr>
      <vt:lpstr>Results: User Engagement</vt:lpstr>
      <vt:lpstr>Results: Performance Metrics</vt:lpstr>
      <vt:lpstr>Results: Visual Results</vt:lpstr>
      <vt:lpstr>Results: Visual Results</vt:lpstr>
      <vt:lpstr>Results: Visual Results</vt:lpstr>
      <vt:lpstr>Results: Visual Results</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Jaspreet Singh</cp:lastModifiedBy>
  <cp:revision>66</cp:revision>
  <dcterms:created xsi:type="dcterms:W3CDTF">2023-12-06T04:27:50Z</dcterms:created>
  <dcterms:modified xsi:type="dcterms:W3CDTF">2024-09-01T11:26:53Z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1033-5.6.0.8082</vt:lpwstr>
  </property>
</Properties>
</file>

<file path=docProps/thumbnail.jpeg>
</file>